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70" r:id="rId2"/>
    <p:sldId id="274" r:id="rId3"/>
    <p:sldId id="275" r:id="rId4"/>
    <p:sldId id="269" r:id="rId5"/>
    <p:sldId id="279" r:id="rId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20" y="162"/>
      </p:cViewPr>
      <p:guideLst>
        <p:guide orient="horz" pos="1620"/>
        <p:guide orient="horz" pos="1393"/>
        <p:guide orient="horz" pos="1166"/>
        <p:guide orient="horz" pos="940"/>
        <p:guide orient="horz" pos="713"/>
        <p:guide orient="horz" pos="486"/>
        <p:guide orient="horz" pos="259"/>
        <p:guide orient="horz" pos="1847"/>
        <p:guide orient="horz" pos="2074"/>
        <p:guide orient="horz" pos="2300"/>
        <p:guide pos="612"/>
        <p:guide pos="385"/>
        <p:guide pos="839"/>
        <p:guide pos="1066"/>
        <p:guide pos="1292"/>
        <p:guide pos="1519"/>
        <p:guide pos="1746"/>
        <p:guide pos="1973"/>
        <p:guide pos="2200"/>
        <p:guide pos="546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559AF1-CEB6-44BE-934C-457FBB2D1168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723178-9971-465E-80F3-E23BBE451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0610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4AD7-4A04-4A23-B255-C66F9F13300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CF65-A93F-4FEC-984B-AA870B86E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3972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4AD7-4A04-4A23-B255-C66F9F13300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CF65-A93F-4FEC-984B-AA870B86E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9529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4AD7-4A04-4A23-B255-C66F9F13300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CF65-A93F-4FEC-984B-AA870B86E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41044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4AD7-4A04-4A23-B255-C66F9F13300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CF65-A93F-4FEC-984B-AA870B86E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7763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4AD7-4A04-4A23-B255-C66F9F13300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CF65-A93F-4FEC-984B-AA870B86E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6287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4AD7-4A04-4A23-B255-C66F9F13300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CF65-A93F-4FEC-984B-AA870B86E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0241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4AD7-4A04-4A23-B255-C66F9F13300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CF65-A93F-4FEC-984B-AA870B86E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4650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4AD7-4A04-4A23-B255-C66F9F13300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CF65-A93F-4FEC-984B-AA870B86E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840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4AD7-4A04-4A23-B255-C66F9F13300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CF65-A93F-4FEC-984B-AA870B86E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4244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4AD7-4A04-4A23-B255-C66F9F13300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CF65-A93F-4FEC-984B-AA870B86E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79998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4AD7-4A04-4A23-B255-C66F9F13300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CF65-A93F-4FEC-984B-AA870B86E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6643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B4AD7-4A04-4A23-B255-C66F9F13300A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3CF65-A93F-4FEC-984B-AA870B86E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0970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1335" y="1347614"/>
            <a:ext cx="842134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000" b="1" dirty="0">
                <a:solidFill>
                  <a:schemeClr val="tx2"/>
                </a:solidFill>
              </a:rPr>
              <a:t>Перемещение </a:t>
            </a:r>
            <a:r>
              <a:rPr lang="ru-RU" sz="5000" b="1" dirty="0" smtClean="0">
                <a:solidFill>
                  <a:schemeClr val="tx2"/>
                </a:solidFill>
              </a:rPr>
              <a:t>тела при </a:t>
            </a:r>
          </a:p>
          <a:p>
            <a:pPr algn="ctr"/>
            <a:r>
              <a:rPr lang="ru-RU" sz="5000" b="1" dirty="0" smtClean="0">
                <a:solidFill>
                  <a:schemeClr val="tx2"/>
                </a:solidFill>
              </a:rPr>
              <a:t>равноускоренном </a:t>
            </a:r>
            <a:r>
              <a:rPr lang="ru-RU" sz="5000" b="1" dirty="0" smtClean="0">
                <a:solidFill>
                  <a:schemeClr val="tx2"/>
                </a:solidFill>
              </a:rPr>
              <a:t>движении </a:t>
            </a:r>
          </a:p>
          <a:p>
            <a:pPr algn="ctr"/>
            <a:r>
              <a:rPr lang="ru-RU" sz="5000" b="1" dirty="0" smtClean="0">
                <a:solidFill>
                  <a:schemeClr val="tx2"/>
                </a:solidFill>
              </a:rPr>
              <a:t>без начальной скорости</a:t>
            </a:r>
            <a:endParaRPr lang="ru-RU" sz="5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85718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8254" y="216456"/>
            <a:ext cx="83474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Прямолинейное </a:t>
            </a:r>
            <a:r>
              <a:rPr lang="ru-RU" sz="32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равноускоренное </a:t>
            </a:r>
            <a:r>
              <a:rPr lang="ru-RU" sz="32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движение</a:t>
            </a:r>
            <a:endParaRPr lang="ru-RU" sz="3200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737763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движение </a:t>
            </a:r>
            <a:r>
              <a:rPr lang="ru-RU" dirty="0">
                <a:latin typeface="Calibri" pitchFamily="34" charset="0"/>
                <a:cs typeface="Calibri" pitchFamily="34" charset="0"/>
              </a:rPr>
              <a:t>тела, при котором его скорость за любые равные промежутки времени изменяется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одинаково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, а траекторией является прямая линия.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280212" y="2778036"/>
            <a:ext cx="1633735" cy="878796"/>
          </a:xfrm>
          <a:prstGeom prst="roundRec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1307530" y="2784787"/>
            <a:ext cx="1606417" cy="820866"/>
            <a:chOff x="1307530" y="2784787"/>
            <a:chExt cx="1606417" cy="820866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1724327" y="2784787"/>
                  <a:ext cx="1189620" cy="8208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ru-RU" sz="240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acc>
                              <m:accPr>
                                <m:chr m:val="⃗"/>
                                <m:ctrlPr>
                                  <a:rPr lang="ru-RU" sz="240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ru-RU" sz="240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  <a:ea typeface="Cambria Math"/>
                                  </a:rPr>
                                  <m:t>𝜐</m:t>
                                </m:r>
                              </m:e>
                            </m:acc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 − </m:t>
                            </m:r>
                            <m:acc>
                              <m:accPr>
                                <m:chr m:val="⃗"/>
                                <m:ctrlPr>
                                  <a:rPr lang="en-US" sz="2400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  <a:ea typeface="Cambria Math"/>
                                  </a:rPr>
                                  <m:t>𝜐</m:t>
                                </m:r>
                              </m:e>
                            </m:acc>
                            <m:r>
                              <a:rPr lang="en-US" sz="2400" b="0" i="1" baseline="-25000" smtClea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sz="240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Δ</m:t>
                            </m:r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𝑡</m:t>
                            </m:r>
                          </m:den>
                        </m:f>
                      </m:oMath>
                    </m:oMathPara>
                  </a14:m>
                  <a:endParaRPr lang="ru-RU" sz="2400" dirty="0">
                    <a:solidFill>
                      <a:schemeClr val="tx2"/>
                    </a:solidFill>
                  </a:endParaRPr>
                </a:p>
              </p:txBody>
            </p:sp>
          </mc:Choice>
          <mc:Fallback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24327" y="2784787"/>
                  <a:ext cx="1189620" cy="820866"/>
                </a:xfrm>
                <a:prstGeom prst="rect">
                  <a:avLst/>
                </a:prstGeom>
                <a:blipFill rotWithShape="1">
                  <a:blip r:embed="rId2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1307530" y="3002703"/>
                  <a:ext cx="7048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4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</m:t>
                          </m:r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 </m:t>
                          </m:r>
                        </m:e>
                      </m:acc>
                    </m:oMath>
                  </a14:m>
                  <a:r>
                    <a:rPr lang="en-US" sz="2400" dirty="0" smtClean="0">
                      <a:solidFill>
                        <a:schemeClr val="tx2"/>
                      </a:solidFill>
                      <a:latin typeface="Calibri" pitchFamily="34" charset="0"/>
                      <a:cs typeface="Calibri" pitchFamily="34" charset="0"/>
                    </a:rPr>
                    <a:t>=</a:t>
                  </a:r>
                  <a:endParaRPr lang="ru-RU" sz="2400" dirty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</mc:Choice>
          <mc:Fallback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07530" y="3002703"/>
                  <a:ext cx="704800" cy="461665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 t="-10667" b="-3066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TextBox 28"/>
          <p:cNvSpPr txBox="1"/>
          <p:nvPr/>
        </p:nvSpPr>
        <p:spPr>
          <a:xfrm>
            <a:off x="3851920" y="1374861"/>
            <a:ext cx="5040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Ускорение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— физическая векторная величина, характеризующая быстроту изменения скорости и численно равная отношению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изменения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скорости </a:t>
            </a:r>
            <a:r>
              <a:rPr lang="ru-RU" dirty="0">
                <a:latin typeface="Calibri" pitchFamily="34" charset="0"/>
                <a:cs typeface="Calibri" pitchFamily="34" charset="0"/>
              </a:rPr>
              <a:t>тела к промежутку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времени</a:t>
            </a:r>
            <a:r>
              <a:rPr lang="ru-RU" dirty="0">
                <a:latin typeface="Calibri" pitchFamily="34" charset="0"/>
                <a:cs typeface="Calibri" pitchFamily="34" charset="0"/>
              </a:rPr>
              <a:t>, в течение которого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это изменение про­изошло.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2" name="TextBox 31"/>
              <p:cNvSpPr txBox="1"/>
              <p:nvPr/>
            </p:nvSpPr>
            <p:spPr>
              <a:xfrm>
                <a:off x="1327155" y="3731494"/>
                <a:ext cx="1614110" cy="642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240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ru-RU" sz="2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𝑎</m:t>
                            </m:r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 </m:t>
                            </m:r>
                          </m:e>
                        </m:acc>
                      </m:e>
                    </m:d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ru-RU" sz="24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м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400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ru-RU" sz="2400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с</m:t>
                                </m:r>
                              </m:e>
                              <m:sup>
                                <m:r>
                                  <a:rPr lang="ru-RU" sz="2400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en-US" sz="2400" dirty="0" smtClean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  <a:endParaRPr lang="ru-RU" sz="2400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7155" y="3731494"/>
                <a:ext cx="1614110" cy="642355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Группа 6"/>
          <p:cNvGrpSpPr/>
          <p:nvPr/>
        </p:nvGrpSpPr>
        <p:grpSpPr>
          <a:xfrm>
            <a:off x="4821357" y="3035875"/>
            <a:ext cx="3271185" cy="2387138"/>
            <a:chOff x="4821357" y="3035875"/>
            <a:chExt cx="3271185" cy="2387138"/>
          </a:xfrm>
        </p:grpSpPr>
        <p:sp>
          <p:nvSpPr>
            <p:cNvPr id="34" name="Полилиния 33"/>
            <p:cNvSpPr/>
            <p:nvPr/>
          </p:nvSpPr>
          <p:spPr>
            <a:xfrm rot="900000">
              <a:off x="4872259" y="3835131"/>
              <a:ext cx="2676452" cy="1587882"/>
            </a:xfrm>
            <a:custGeom>
              <a:avLst/>
              <a:gdLst>
                <a:gd name="connsiteX0" fmla="*/ 0 w 1965960"/>
                <a:gd name="connsiteY0" fmla="*/ 1129180 h 1129180"/>
                <a:gd name="connsiteX1" fmla="*/ 795528 w 1965960"/>
                <a:gd name="connsiteY1" fmla="*/ 77620 h 1129180"/>
                <a:gd name="connsiteX2" fmla="*/ 1965960 w 1965960"/>
                <a:gd name="connsiteY2" fmla="*/ 159916 h 112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65960" h="1129180">
                  <a:moveTo>
                    <a:pt x="0" y="1129180"/>
                  </a:moveTo>
                  <a:cubicBezTo>
                    <a:pt x="233934" y="684172"/>
                    <a:pt x="467868" y="239164"/>
                    <a:pt x="795528" y="77620"/>
                  </a:cubicBezTo>
                  <a:cubicBezTo>
                    <a:pt x="1123188" y="-83924"/>
                    <a:pt x="1544574" y="37996"/>
                    <a:pt x="1965960" y="159916"/>
                  </a:cubicBezTo>
                </a:path>
              </a:pathLst>
            </a:cu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9" name="Прямая со стрелкой 48"/>
            <p:cNvCxnSpPr/>
            <p:nvPr/>
          </p:nvCxnSpPr>
          <p:spPr>
            <a:xfrm flipV="1">
              <a:off x="6159962" y="3719256"/>
              <a:ext cx="1827208" cy="162056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 стрелкой 52"/>
            <p:cNvCxnSpPr/>
            <p:nvPr/>
          </p:nvCxnSpPr>
          <p:spPr>
            <a:xfrm>
              <a:off x="6767434" y="3110453"/>
              <a:ext cx="1228213" cy="608803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 стрелкой 73"/>
            <p:cNvCxnSpPr/>
            <p:nvPr/>
          </p:nvCxnSpPr>
          <p:spPr>
            <a:xfrm rot="900000" flipV="1">
              <a:off x="6268272" y="3035875"/>
              <a:ext cx="392127" cy="917838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86" name="TextBox 85"/>
                <p:cNvSpPr txBox="1"/>
                <p:nvPr/>
              </p:nvSpPr>
              <p:spPr>
                <a:xfrm rot="18590739">
                  <a:off x="4777403" y="4112768"/>
                  <a:ext cx="42646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16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sz="160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sz="160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𝜐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ru-RU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86" name="TextBox 8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590739">
                  <a:off x="4777403" y="4112768"/>
                  <a:ext cx="426462" cy="338554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87" name="TextBox 86"/>
                <p:cNvSpPr txBox="1"/>
                <p:nvPr/>
              </p:nvSpPr>
              <p:spPr>
                <a:xfrm rot="18590739">
                  <a:off x="5984516" y="3285646"/>
                  <a:ext cx="42646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16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sz="160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sz="160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𝜐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ru-RU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87" name="TextBox 8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590739">
                  <a:off x="5984516" y="3285646"/>
                  <a:ext cx="426462" cy="338554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88" name="TextBox 87"/>
                <p:cNvSpPr txBox="1"/>
                <p:nvPr/>
              </p:nvSpPr>
              <p:spPr>
                <a:xfrm>
                  <a:off x="7073566" y="3763806"/>
                  <a:ext cx="338874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16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ru-RU" sz="160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</m:oMath>
                    </m:oMathPara>
                  </a14:m>
                  <a:endParaRPr lang="ru-RU" sz="1600" dirty="0"/>
                </a:p>
              </p:txBody>
            </p:sp>
          </mc:Choice>
          <mc:Fallback>
            <p:sp>
              <p:nvSpPr>
                <p:cNvPr id="88" name="TextBox 8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73566" y="3763806"/>
                  <a:ext cx="338874" cy="338554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 t="-14286" r="-1964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89" name="TextBox 88"/>
                <p:cNvSpPr txBox="1"/>
                <p:nvPr/>
              </p:nvSpPr>
              <p:spPr>
                <a:xfrm rot="1612357">
                  <a:off x="6815846" y="3093377"/>
                  <a:ext cx="127669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l-GR" sz="1600" i="1" smtClean="0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  <m:t>Δ</m:t>
                        </m:r>
                        <m:acc>
                          <m:accPr>
                            <m:chr m:val="⃗"/>
                            <m:ctrlPr>
                              <a:rPr lang="el-GR" sz="1600" i="1" smtClean="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l-GR" sz="1600" i="1" smtClean="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  <m:r>
                          <a:rPr lang="ru-RU" sz="1600" b="0" i="1" smtClean="0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  <m:t>=</m:t>
                        </m:r>
                        <m:acc>
                          <m:accPr>
                            <m:chr m:val="⃗"/>
                            <m:ctrlPr>
                              <a:rPr lang="ru-RU" sz="1600" b="0" i="1" smtClean="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ru-RU" sz="1600" b="0" i="1" smtClean="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</m:acc>
                        <m:r>
                          <a:rPr lang="ru-RU" sz="1600" b="0" i="1" smtClean="0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ru-RU" sz="1600" b="0" i="1" smtClean="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sz="1600" b="0" i="1" smtClean="0">
                                    <a:solidFill>
                                      <a:srgbClr val="00B050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sz="1600" b="0" i="1" smtClean="0">
                                    <a:solidFill>
                                      <a:srgbClr val="00B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𝜐</m:t>
                                </m:r>
                              </m:e>
                              <m:sub>
                                <m:r>
                                  <a:rPr lang="ru-RU" sz="1600" b="0" i="1" smtClean="0">
                                    <a:solidFill>
                                      <a:srgbClr val="00B050"/>
                                    </a:solidFill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ru-RU" sz="1600" dirty="0">
                    <a:solidFill>
                      <a:srgbClr val="00B050"/>
                    </a:solidFill>
                  </a:endParaRPr>
                </a:p>
              </p:txBody>
            </p:sp>
          </mc:Choice>
          <mc:Fallback>
            <p:sp>
              <p:nvSpPr>
                <p:cNvPr id="89" name="TextBox 8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12357">
                  <a:off x="6815846" y="3093377"/>
                  <a:ext cx="1276696" cy="338554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" name="Группа 5"/>
          <p:cNvGrpSpPr/>
          <p:nvPr/>
        </p:nvGrpSpPr>
        <p:grpSpPr>
          <a:xfrm>
            <a:off x="4828649" y="3110453"/>
            <a:ext cx="2539584" cy="1977538"/>
            <a:chOff x="4828649" y="3110453"/>
            <a:chExt cx="2539584" cy="1977538"/>
          </a:xfrm>
        </p:grpSpPr>
        <p:cxnSp>
          <p:nvCxnSpPr>
            <p:cNvPr id="36" name="Прямая со стрелкой 35"/>
            <p:cNvCxnSpPr/>
            <p:nvPr/>
          </p:nvCxnSpPr>
          <p:spPr>
            <a:xfrm rot="900000" flipV="1">
              <a:off x="4828649" y="4170153"/>
              <a:ext cx="392127" cy="917838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90" name="TextBox 89"/>
                <p:cNvSpPr txBox="1"/>
                <p:nvPr/>
              </p:nvSpPr>
              <p:spPr>
                <a:xfrm rot="1565599">
                  <a:off x="6808877" y="3223119"/>
                  <a:ext cx="349968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ru-RU" sz="160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oMath>
                    </m:oMathPara>
                  </a14:m>
                  <a:endParaRPr lang="ru-RU" sz="16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>
            <p:sp>
              <p:nvSpPr>
                <p:cNvPr id="90" name="TextBox 8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565599">
                  <a:off x="6808877" y="3223119"/>
                  <a:ext cx="349968" cy="338554"/>
                </a:xfrm>
                <a:prstGeom prst="rect">
                  <a:avLst/>
                </a:prstGeom>
                <a:blipFill rotWithShape="1">
                  <a:blip r:embed="rId9" cstate="print"/>
                  <a:stretch>
                    <a:fillRect t="-2597" r="-1688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7" name="Прямая со стрелкой 56"/>
            <p:cNvCxnSpPr/>
            <p:nvPr/>
          </p:nvCxnSpPr>
          <p:spPr>
            <a:xfrm>
              <a:off x="6759887" y="3110453"/>
              <a:ext cx="608346" cy="304402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2087" y="1207198"/>
            <a:ext cx="3564623" cy="136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16201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7" grpId="0" animBg="1"/>
      <p:bldP spid="29" grpId="0"/>
      <p:bldP spid="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Прямоугольный треугольник 101"/>
          <p:cNvSpPr/>
          <p:nvPr/>
        </p:nvSpPr>
        <p:spPr>
          <a:xfrm flipH="1">
            <a:off x="836553" y="2524782"/>
            <a:ext cx="2899370" cy="1886504"/>
          </a:xfrm>
          <a:custGeom>
            <a:avLst/>
            <a:gdLst>
              <a:gd name="connsiteX0" fmla="*/ 0 w 2880320"/>
              <a:gd name="connsiteY0" fmla="*/ 1873804 h 1873804"/>
              <a:gd name="connsiteX1" fmla="*/ 0 w 2880320"/>
              <a:gd name="connsiteY1" fmla="*/ 0 h 1873804"/>
              <a:gd name="connsiteX2" fmla="*/ 2880320 w 2880320"/>
              <a:gd name="connsiteY2" fmla="*/ 1873804 h 1873804"/>
              <a:gd name="connsiteX3" fmla="*/ 0 w 2880320"/>
              <a:gd name="connsiteY3" fmla="*/ 1873804 h 1873804"/>
              <a:gd name="connsiteX0" fmla="*/ 0 w 2899370"/>
              <a:gd name="connsiteY0" fmla="*/ 1896029 h 1896029"/>
              <a:gd name="connsiteX1" fmla="*/ 19050 w 2899370"/>
              <a:gd name="connsiteY1" fmla="*/ 0 h 1896029"/>
              <a:gd name="connsiteX2" fmla="*/ 2899370 w 2899370"/>
              <a:gd name="connsiteY2" fmla="*/ 1873804 h 1896029"/>
              <a:gd name="connsiteX3" fmla="*/ 0 w 2899370"/>
              <a:gd name="connsiteY3" fmla="*/ 1896029 h 1896029"/>
              <a:gd name="connsiteX0" fmla="*/ 0 w 2899370"/>
              <a:gd name="connsiteY0" fmla="*/ 1886504 h 1886504"/>
              <a:gd name="connsiteX1" fmla="*/ 19050 w 2899370"/>
              <a:gd name="connsiteY1" fmla="*/ 0 h 1886504"/>
              <a:gd name="connsiteX2" fmla="*/ 2899370 w 2899370"/>
              <a:gd name="connsiteY2" fmla="*/ 1873804 h 1886504"/>
              <a:gd name="connsiteX3" fmla="*/ 0 w 2899370"/>
              <a:gd name="connsiteY3" fmla="*/ 1886504 h 188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9370" h="1886504">
                <a:moveTo>
                  <a:pt x="0" y="1886504"/>
                </a:moveTo>
                <a:lnTo>
                  <a:pt x="19050" y="0"/>
                </a:lnTo>
                <a:lnTo>
                  <a:pt x="2899370" y="1873804"/>
                </a:lnTo>
                <a:lnTo>
                  <a:pt x="0" y="1886504"/>
                </a:lnTo>
                <a:close/>
              </a:path>
            </a:pathLst>
          </a:cu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4" name="Группа 63"/>
          <p:cNvGrpSpPr/>
          <p:nvPr/>
        </p:nvGrpSpPr>
        <p:grpSpPr>
          <a:xfrm>
            <a:off x="253511" y="796949"/>
            <a:ext cx="4472772" cy="4088154"/>
            <a:chOff x="566458" y="380851"/>
            <a:chExt cx="3296015" cy="3277276"/>
          </a:xfrm>
        </p:grpSpPr>
        <p:sp>
          <p:nvSpPr>
            <p:cNvPr id="65" name="Прямоугольник 64"/>
            <p:cNvSpPr/>
            <p:nvPr/>
          </p:nvSpPr>
          <p:spPr>
            <a:xfrm>
              <a:off x="611188" y="411164"/>
              <a:ext cx="3240085" cy="324008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6" name="Прямая соединительная линия 65"/>
            <p:cNvCxnSpPr/>
            <p:nvPr/>
          </p:nvCxnSpPr>
          <p:spPr>
            <a:xfrm>
              <a:off x="611188" y="762001"/>
              <a:ext cx="324008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>
              <a:off x="611187" y="1131890"/>
              <a:ext cx="324008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>
              <a:off x="611187" y="1492251"/>
              <a:ext cx="324008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Прямая соединительная линия 68"/>
            <p:cNvCxnSpPr/>
            <p:nvPr/>
          </p:nvCxnSpPr>
          <p:spPr>
            <a:xfrm>
              <a:off x="611187" y="1852614"/>
              <a:ext cx="324008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Прямая соединительная линия 69"/>
            <p:cNvCxnSpPr/>
            <p:nvPr/>
          </p:nvCxnSpPr>
          <p:spPr>
            <a:xfrm>
              <a:off x="611188" y="2211390"/>
              <a:ext cx="324008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/>
            <p:cNvCxnSpPr/>
            <p:nvPr/>
          </p:nvCxnSpPr>
          <p:spPr>
            <a:xfrm>
              <a:off x="611188" y="2571753"/>
              <a:ext cx="324008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Прямая соединительная линия 71"/>
            <p:cNvCxnSpPr/>
            <p:nvPr/>
          </p:nvCxnSpPr>
          <p:spPr>
            <a:xfrm>
              <a:off x="611188" y="2932116"/>
              <a:ext cx="324008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Прямая соединительная линия 72"/>
            <p:cNvCxnSpPr/>
            <p:nvPr/>
          </p:nvCxnSpPr>
          <p:spPr>
            <a:xfrm>
              <a:off x="611186" y="3292478"/>
              <a:ext cx="324008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 rot="5400000" flipV="1">
              <a:off x="-648496" y="2031209"/>
              <a:ext cx="324008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Прямая соединительная линия 74"/>
            <p:cNvCxnSpPr/>
            <p:nvPr/>
          </p:nvCxnSpPr>
          <p:spPr>
            <a:xfrm rot="5400000" flipV="1">
              <a:off x="-292895" y="2038080"/>
              <a:ext cx="324008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Прямая соединительная линия 75"/>
            <p:cNvCxnSpPr/>
            <p:nvPr/>
          </p:nvCxnSpPr>
          <p:spPr>
            <a:xfrm rot="5400000" flipV="1">
              <a:off x="72230" y="2031209"/>
              <a:ext cx="324008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/>
            <p:cNvCxnSpPr/>
            <p:nvPr/>
          </p:nvCxnSpPr>
          <p:spPr>
            <a:xfrm rot="5400000" flipV="1">
              <a:off x="428947" y="2031208"/>
              <a:ext cx="324008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/>
            <p:cNvCxnSpPr/>
            <p:nvPr/>
          </p:nvCxnSpPr>
          <p:spPr>
            <a:xfrm rot="5400000" flipV="1">
              <a:off x="782961" y="2031209"/>
              <a:ext cx="324008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/>
            <p:cNvCxnSpPr/>
            <p:nvPr/>
          </p:nvCxnSpPr>
          <p:spPr>
            <a:xfrm rot="5400000" flipV="1">
              <a:off x="1151729" y="2031210"/>
              <a:ext cx="324008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Прямая соединительная линия 79"/>
            <p:cNvCxnSpPr/>
            <p:nvPr/>
          </p:nvCxnSpPr>
          <p:spPr>
            <a:xfrm rot="5400000" flipV="1">
              <a:off x="1512093" y="2031208"/>
              <a:ext cx="324008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Прямая соединительная линия 80"/>
            <p:cNvCxnSpPr/>
            <p:nvPr/>
          </p:nvCxnSpPr>
          <p:spPr>
            <a:xfrm rot="5400000" flipV="1">
              <a:off x="1872454" y="2038083"/>
              <a:ext cx="324008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Прямая со стрелкой 81"/>
            <p:cNvCxnSpPr/>
            <p:nvPr/>
          </p:nvCxnSpPr>
          <p:spPr>
            <a:xfrm flipV="1">
              <a:off x="966785" y="411165"/>
              <a:ext cx="2" cy="324008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Прямая со стрелкой 82"/>
            <p:cNvCxnSpPr/>
            <p:nvPr/>
          </p:nvCxnSpPr>
          <p:spPr>
            <a:xfrm rot="5400000" flipV="1">
              <a:off x="2233562" y="1672438"/>
              <a:ext cx="2" cy="324008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84" name="TextBox 83"/>
                <p:cNvSpPr txBox="1"/>
                <p:nvPr/>
              </p:nvSpPr>
              <p:spPr>
                <a:xfrm>
                  <a:off x="566458" y="380851"/>
                  <a:ext cx="418073" cy="39929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ru-RU" sz="2000" i="1" smtClean="0">
                          <a:latin typeface="Cambria Math"/>
                          <a:ea typeface="Cambria Math"/>
                        </a:rPr>
                        <m:t>𝜐</m:t>
                      </m:r>
                    </m:oMath>
                  </a14:m>
                  <a:r>
                    <a:rPr lang="ru-RU" sz="2000" dirty="0" smtClean="0"/>
                    <a:t>,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latin typeface="Cambria Math"/>
                            </a:rPr>
                            <m:t>м</m:t>
                          </m:r>
                        </m:num>
                        <m:den>
                          <m:r>
                            <a:rPr lang="ru-RU" sz="2000" b="0" i="1" smtClean="0">
                              <a:latin typeface="Cambria Math"/>
                            </a:rPr>
                            <m:t>с</m:t>
                          </m:r>
                        </m:den>
                      </m:f>
                    </m:oMath>
                  </a14:m>
                  <a:endParaRPr lang="ru-RU" sz="2000" dirty="0"/>
                </a:p>
              </p:txBody>
            </p:sp>
          </mc:Choice>
          <mc:Fallback>
            <p:sp>
              <p:nvSpPr>
                <p:cNvPr id="84" name="TextBox 8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6458" y="380850"/>
                  <a:ext cx="418073" cy="399291"/>
                </a:xfrm>
                <a:prstGeom prst="rect">
                  <a:avLst/>
                </a:prstGeom>
                <a:blipFill rotWithShape="1">
                  <a:blip r:embed="rId2" cstate="print"/>
                  <a:stretch>
                    <a:fillRect b="-987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5" name="TextBox 84"/>
            <p:cNvSpPr txBox="1"/>
            <p:nvPr/>
          </p:nvSpPr>
          <p:spPr>
            <a:xfrm>
              <a:off x="3492501" y="3288813"/>
              <a:ext cx="369972" cy="320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i="1" dirty="0" smtClean="0"/>
                <a:t>t</a:t>
              </a:r>
              <a:r>
                <a:rPr lang="en-US" sz="2000" dirty="0" smtClean="0"/>
                <a:t>, c</a:t>
              </a:r>
              <a:endParaRPr lang="ru-RU" sz="2000" dirty="0"/>
            </a:p>
          </p:txBody>
        </p:sp>
      </p:grpSp>
      <p:cxnSp>
        <p:nvCxnSpPr>
          <p:cNvPr id="91" name="Прямая соединительная линия 90"/>
          <p:cNvCxnSpPr/>
          <p:nvPr/>
        </p:nvCxnSpPr>
        <p:spPr>
          <a:xfrm flipV="1">
            <a:off x="792708" y="2062517"/>
            <a:ext cx="3570886" cy="234065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2" name="TextBox 91"/>
              <p:cNvSpPr txBox="1"/>
              <p:nvPr/>
            </p:nvSpPr>
            <p:spPr>
              <a:xfrm rot="19643660">
                <a:off x="971209" y="3108528"/>
                <a:ext cx="22836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2000" b="0" i="1" baseline="-25000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𝑡</m:t>
                      </m:r>
                    </m:oMath>
                  </m:oMathPara>
                </a14:m>
                <a:endParaRPr lang="ru-RU" sz="2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643660">
                <a:off x="971209" y="3108528"/>
                <a:ext cx="2283643" cy="40011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TextBox 92"/>
          <p:cNvSpPr txBox="1"/>
          <p:nvPr/>
        </p:nvSpPr>
        <p:spPr>
          <a:xfrm>
            <a:off x="483894" y="4412773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</a:t>
            </a:r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3667788" y="4348565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96" name="TextBox 95"/>
          <p:cNvSpPr txBox="1"/>
          <p:nvPr/>
        </p:nvSpPr>
        <p:spPr>
          <a:xfrm>
            <a:off x="3576344" y="215545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3" name="TextBox 102"/>
              <p:cNvSpPr txBox="1"/>
              <p:nvPr/>
            </p:nvSpPr>
            <p:spPr>
              <a:xfrm>
                <a:off x="5186750" y="824331"/>
                <a:ext cx="1092415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𝑆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𝑎𝑏</m:t>
                      </m:r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6750" y="824331"/>
                <a:ext cx="1092415" cy="610936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" name="TextBox 104"/>
          <p:cNvSpPr txBox="1"/>
          <p:nvPr/>
        </p:nvSpPr>
        <p:spPr>
          <a:xfrm>
            <a:off x="6695877" y="925703"/>
            <a:ext cx="1453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a, b</a:t>
            </a:r>
            <a:r>
              <a:rPr lang="en-US" dirty="0" smtClean="0"/>
              <a:t> —</a:t>
            </a:r>
            <a:r>
              <a:rPr lang="ru-RU" dirty="0" smtClean="0"/>
              <a:t>катеты</a:t>
            </a:r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515160" y="123477"/>
            <a:ext cx="82073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tx2"/>
                </a:solidFill>
              </a:rPr>
              <a:t>Перемещение тела </a:t>
            </a:r>
            <a:r>
              <a:rPr lang="ru-RU" sz="2800" dirty="0" smtClean="0">
                <a:solidFill>
                  <a:schemeClr val="tx2"/>
                </a:solidFill>
              </a:rPr>
              <a:t>при равноускоренном </a:t>
            </a:r>
            <a:r>
              <a:rPr lang="ru-RU" sz="2800" dirty="0">
                <a:solidFill>
                  <a:schemeClr val="tx2"/>
                </a:solidFill>
              </a:rPr>
              <a:t>движении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7" name="TextBox 106"/>
              <p:cNvSpPr txBox="1"/>
              <p:nvPr/>
            </p:nvSpPr>
            <p:spPr>
              <a:xfrm>
                <a:off x="4859009" y="2342600"/>
                <a:ext cx="120295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07" name="TextBox 1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9009" y="2342600"/>
                <a:ext cx="1202957" cy="646331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" name="Скругленный прямоугольник 107"/>
          <p:cNvSpPr/>
          <p:nvPr/>
        </p:nvSpPr>
        <p:spPr>
          <a:xfrm>
            <a:off x="4921182" y="2334198"/>
            <a:ext cx="1151480" cy="67082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1" name="TextBox 110"/>
              <p:cNvSpPr txBox="1"/>
              <p:nvPr/>
            </p:nvSpPr>
            <p:spPr>
              <a:xfrm>
                <a:off x="4770956" y="3343344"/>
                <a:ext cx="162691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11" name="TextBox 1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0956" y="3343344"/>
                <a:ext cx="1626919" cy="646331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" name="Скругленный прямоугольник 111"/>
          <p:cNvSpPr/>
          <p:nvPr/>
        </p:nvSpPr>
        <p:spPr>
          <a:xfrm>
            <a:off x="4858809" y="3343344"/>
            <a:ext cx="1441383" cy="66618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TextBox 112"/>
          <p:cNvSpPr txBox="1"/>
          <p:nvPr/>
        </p:nvSpPr>
        <p:spPr>
          <a:xfrm>
            <a:off x="6130624" y="2234878"/>
            <a:ext cx="282096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/>
              <a:t>уравнение перемещения при </a:t>
            </a:r>
          </a:p>
          <a:p>
            <a:pPr algn="ctr"/>
            <a:r>
              <a:rPr lang="ru-RU" sz="1600" dirty="0" smtClean="0"/>
              <a:t>равноускоренном движении </a:t>
            </a:r>
          </a:p>
          <a:p>
            <a:pPr algn="ctr"/>
            <a:r>
              <a:rPr lang="ru-RU" sz="1600" dirty="0" smtClean="0"/>
              <a:t>без начальной скорости</a:t>
            </a:r>
            <a:endParaRPr lang="ru-RU" sz="1600" dirty="0"/>
          </a:p>
        </p:txBody>
      </p:sp>
      <p:sp>
        <p:nvSpPr>
          <p:cNvPr id="114" name="TextBox 113"/>
          <p:cNvSpPr txBox="1"/>
          <p:nvPr/>
        </p:nvSpPr>
        <p:spPr>
          <a:xfrm>
            <a:off x="6312566" y="3266678"/>
            <a:ext cx="272517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 </a:t>
            </a:r>
            <a:r>
              <a:rPr lang="ru-RU" sz="1600" dirty="0" smtClean="0"/>
              <a:t>кинематическое уравнение </a:t>
            </a:r>
          </a:p>
          <a:p>
            <a:pPr algn="ctr"/>
            <a:r>
              <a:rPr lang="ru-RU" sz="1600" dirty="0" smtClean="0"/>
              <a:t>равноускоренного движения</a:t>
            </a:r>
          </a:p>
          <a:p>
            <a:pPr algn="ctr"/>
            <a:r>
              <a:rPr lang="ru-RU" sz="1600" dirty="0" smtClean="0"/>
              <a:t>без начальной скорости</a:t>
            </a:r>
            <a:endParaRPr lang="ru-RU" sz="1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5668443" y="1497164"/>
                <a:ext cx="2338204" cy="6462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𝑡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8443" y="1497164"/>
                <a:ext cx="2338204" cy="64626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1" name="TextBox 120"/>
              <p:cNvSpPr txBox="1"/>
              <p:nvPr/>
            </p:nvSpPr>
            <p:spPr>
              <a:xfrm>
                <a:off x="3957150" y="3241533"/>
                <a:ext cx="458523" cy="369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21" name="TextBox 1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7150" y="3241533"/>
                <a:ext cx="458523" cy="369331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" name="Правая фигурная скобка 121"/>
          <p:cNvSpPr/>
          <p:nvPr/>
        </p:nvSpPr>
        <p:spPr>
          <a:xfrm>
            <a:off x="3751184" y="2495203"/>
            <a:ext cx="285752" cy="1917569"/>
          </a:xfrm>
          <a:prstGeom prst="rightBrace">
            <a:avLst>
              <a:gd name="adj1" fmla="val 130000"/>
              <a:gd name="adj2" fmla="val 50000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авая фигурная скобка 122"/>
          <p:cNvSpPr/>
          <p:nvPr/>
        </p:nvSpPr>
        <p:spPr>
          <a:xfrm rot="5400000">
            <a:off x="2174743" y="3064015"/>
            <a:ext cx="182482" cy="2938433"/>
          </a:xfrm>
          <a:prstGeom prst="rightBrace">
            <a:avLst>
              <a:gd name="adj1" fmla="val 90555"/>
              <a:gd name="adj2" fmla="val 49167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5" name="Прямая соединительная линия 124"/>
          <p:cNvCxnSpPr/>
          <p:nvPr/>
        </p:nvCxnSpPr>
        <p:spPr>
          <a:xfrm flipH="1" flipV="1">
            <a:off x="796764" y="2493948"/>
            <a:ext cx="2943177" cy="125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6" name="TextBox 125"/>
              <p:cNvSpPr txBox="1"/>
              <p:nvPr/>
            </p:nvSpPr>
            <p:spPr>
              <a:xfrm>
                <a:off x="400948" y="2262920"/>
                <a:ext cx="458523" cy="369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26" name="TextBox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948" y="2262920"/>
                <a:ext cx="458523" cy="369331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7" name="TextBox 126"/>
          <p:cNvSpPr txBox="1"/>
          <p:nvPr/>
        </p:nvSpPr>
        <p:spPr>
          <a:xfrm>
            <a:off x="2241417" y="4533232"/>
            <a:ext cx="271228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t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806725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92" grpId="0" animBg="1"/>
      <p:bldP spid="93" grpId="0"/>
      <p:bldP spid="95" grpId="0"/>
      <p:bldP spid="96" grpId="0"/>
      <p:bldP spid="103" grpId="0" animBg="1"/>
      <p:bldP spid="105" grpId="0"/>
      <p:bldP spid="106" grpId="0"/>
      <p:bldP spid="107" grpId="0" animBg="1"/>
      <p:bldP spid="108" grpId="0" animBg="1"/>
      <p:bldP spid="111" grpId="0" animBg="1"/>
      <p:bldP spid="112" grpId="0" animBg="1"/>
      <p:bldP spid="113" grpId="0"/>
      <p:bldP spid="114" grpId="0"/>
      <p:bldP spid="2" grpId="0" animBg="1"/>
      <p:bldP spid="121" grpId="0" animBg="1"/>
      <p:bldP spid="122" grpId="0" animBg="1"/>
      <p:bldP spid="123" grpId="0" animBg="1"/>
      <p:bldP spid="126" grpId="0" animBg="1"/>
      <p:bldP spid="1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484923" y="123478"/>
            <a:ext cx="8246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Некоторые важные зависимости между величинами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689109" y="3655004"/>
            <a:ext cx="6174823" cy="58233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3" name="TextBox 42"/>
              <p:cNvSpPr txBox="1"/>
              <p:nvPr/>
            </p:nvSpPr>
            <p:spPr>
              <a:xfrm>
                <a:off x="755576" y="749952"/>
                <a:ext cx="1425134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s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749952"/>
                <a:ext cx="1425134" cy="954107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525443" y="1554680"/>
            <a:ext cx="55595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/>
              <a:t>s</a:t>
            </a:r>
            <a:r>
              <a:rPr lang="en-US" sz="3200" baseline="-25000" dirty="0" smtClean="0"/>
              <a:t>1</a:t>
            </a:r>
            <a:r>
              <a:rPr lang="en-US" sz="3200" dirty="0" smtClean="0"/>
              <a:t> : </a:t>
            </a:r>
            <a:r>
              <a:rPr lang="en-US" sz="3200" i="1" dirty="0" smtClean="0"/>
              <a:t>s</a:t>
            </a:r>
            <a:r>
              <a:rPr lang="en-US" sz="3200" baseline="-25000" dirty="0" smtClean="0"/>
              <a:t>2</a:t>
            </a:r>
            <a:r>
              <a:rPr lang="en-US" sz="3200" dirty="0" smtClean="0"/>
              <a:t> : </a:t>
            </a:r>
            <a:r>
              <a:rPr lang="en-US" sz="3200" i="1" dirty="0" smtClean="0"/>
              <a:t>s</a:t>
            </a:r>
            <a:r>
              <a:rPr lang="en-US" sz="3200" baseline="-25000" dirty="0" smtClean="0"/>
              <a:t>3</a:t>
            </a:r>
            <a:r>
              <a:rPr lang="en-US" sz="3200" dirty="0" smtClean="0"/>
              <a:t> : </a:t>
            </a:r>
            <a:r>
              <a:rPr lang="en-US" sz="3200" i="1" dirty="0" smtClean="0"/>
              <a:t>s</a:t>
            </a:r>
            <a:r>
              <a:rPr lang="en-US" sz="3200" baseline="-25000" dirty="0" smtClean="0"/>
              <a:t>4</a:t>
            </a:r>
            <a:r>
              <a:rPr lang="en-US" sz="3200" dirty="0" smtClean="0"/>
              <a:t> … = 1 : 2</a:t>
            </a:r>
            <a:r>
              <a:rPr lang="en-US" sz="3200" baseline="30000" dirty="0" smtClean="0"/>
              <a:t>2</a:t>
            </a:r>
            <a:r>
              <a:rPr lang="en-US" sz="3200" dirty="0" smtClean="0"/>
              <a:t> : 3</a:t>
            </a:r>
            <a:r>
              <a:rPr lang="en-US" sz="3200" baseline="30000" dirty="0" smtClean="0"/>
              <a:t>2</a:t>
            </a:r>
            <a:r>
              <a:rPr lang="en-US" sz="3200" dirty="0" smtClean="0"/>
              <a:t> : 4</a:t>
            </a:r>
            <a:r>
              <a:rPr lang="en-US" sz="3200" baseline="30000" dirty="0" smtClean="0"/>
              <a:t>2</a:t>
            </a:r>
            <a:r>
              <a:rPr lang="en-US" sz="3200" dirty="0" smtClean="0"/>
              <a:t> …</a:t>
            </a:r>
            <a:endParaRPr lang="ru-RU" sz="32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45705" y="1563638"/>
            <a:ext cx="5483676" cy="57581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1" name="TextBox 50"/>
              <p:cNvSpPr txBox="1"/>
              <p:nvPr/>
            </p:nvSpPr>
            <p:spPr>
              <a:xfrm>
                <a:off x="323527" y="2574884"/>
                <a:ext cx="2466316" cy="831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0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𝑡</m:t>
                      </m:r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7" y="2574884"/>
                <a:ext cx="2466316" cy="83106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Box 52"/>
          <p:cNvSpPr txBox="1"/>
          <p:nvPr/>
        </p:nvSpPr>
        <p:spPr>
          <a:xfrm>
            <a:off x="2693986" y="3608258"/>
            <a:ext cx="6245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/>
              <a:t>s</a:t>
            </a:r>
            <a:r>
              <a:rPr lang="en-US" sz="3200" i="1" baseline="-25000" dirty="0" smtClean="0"/>
              <a:t>1</a:t>
            </a:r>
            <a:r>
              <a:rPr lang="ru-RU" sz="3200" baseline="-25000" dirty="0" smtClean="0"/>
              <a:t>-ю</a:t>
            </a:r>
            <a:r>
              <a:rPr lang="en-US" sz="3200" dirty="0" smtClean="0"/>
              <a:t> : </a:t>
            </a:r>
            <a:r>
              <a:rPr lang="en-US" sz="3200" i="1" dirty="0" smtClean="0"/>
              <a:t>s</a:t>
            </a:r>
            <a:r>
              <a:rPr lang="en-US" sz="3200" baseline="-25000" dirty="0" smtClean="0"/>
              <a:t>2</a:t>
            </a:r>
            <a:r>
              <a:rPr lang="ru-RU" sz="3200" baseline="-25000" dirty="0" smtClean="0"/>
              <a:t>-ю</a:t>
            </a:r>
            <a:r>
              <a:rPr lang="en-US" sz="3200" dirty="0" smtClean="0"/>
              <a:t> : </a:t>
            </a:r>
            <a:r>
              <a:rPr lang="en-US" sz="3200" i="1" dirty="0" smtClean="0"/>
              <a:t>s</a:t>
            </a:r>
            <a:r>
              <a:rPr lang="en-US" sz="3200" baseline="-25000" dirty="0" smtClean="0"/>
              <a:t>3</a:t>
            </a:r>
            <a:r>
              <a:rPr lang="ru-RU" sz="3200" baseline="-25000" dirty="0" smtClean="0"/>
              <a:t>-ю</a:t>
            </a:r>
            <a:r>
              <a:rPr lang="en-US" sz="3200" dirty="0" smtClean="0"/>
              <a:t> : </a:t>
            </a:r>
            <a:r>
              <a:rPr lang="en-US" sz="3200" i="1" dirty="0" smtClean="0"/>
              <a:t>s</a:t>
            </a:r>
            <a:r>
              <a:rPr lang="en-US" sz="3200" baseline="-25000" dirty="0" smtClean="0"/>
              <a:t>4</a:t>
            </a:r>
            <a:r>
              <a:rPr lang="ru-RU" sz="3200" baseline="-25000" dirty="0" smtClean="0"/>
              <a:t>-ю</a:t>
            </a:r>
            <a:r>
              <a:rPr lang="en-US" sz="3200" dirty="0" smtClean="0"/>
              <a:t> … = 1 : </a:t>
            </a:r>
            <a:r>
              <a:rPr lang="ru-RU" sz="3200" dirty="0" smtClean="0"/>
              <a:t>3</a:t>
            </a:r>
            <a:r>
              <a:rPr lang="en-US" sz="3200" dirty="0" smtClean="0"/>
              <a:t> : </a:t>
            </a:r>
            <a:r>
              <a:rPr lang="ru-RU" sz="3200" dirty="0" smtClean="0"/>
              <a:t>5</a:t>
            </a:r>
            <a:r>
              <a:rPr lang="en-US" sz="3200" dirty="0" smtClean="0"/>
              <a:t> : </a:t>
            </a:r>
            <a:r>
              <a:rPr lang="ru-RU" sz="3200" dirty="0" smtClean="0"/>
              <a:t>7</a:t>
            </a:r>
            <a:r>
              <a:rPr lang="en-US" sz="3200" dirty="0" smtClean="0"/>
              <a:t> …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0" grpId="0" animBg="1"/>
      <p:bldP spid="43" grpId="0" animBg="1"/>
      <p:bldP spid="3" grpId="0"/>
      <p:bldP spid="4" grpId="0" animBg="1"/>
      <p:bldP spid="51" grpId="0" animBg="1"/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Прямоугольник 54"/>
          <p:cNvSpPr/>
          <p:nvPr/>
        </p:nvSpPr>
        <p:spPr>
          <a:xfrm>
            <a:off x="515160" y="123477"/>
            <a:ext cx="82073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tx2"/>
                </a:solidFill>
              </a:rPr>
              <a:t>Перемещение тела </a:t>
            </a:r>
            <a:r>
              <a:rPr lang="ru-RU" sz="2800" dirty="0" smtClean="0">
                <a:solidFill>
                  <a:schemeClr val="tx2"/>
                </a:solidFill>
              </a:rPr>
              <a:t>при равноускоренном </a:t>
            </a:r>
            <a:r>
              <a:rPr lang="ru-RU" sz="2800" dirty="0">
                <a:solidFill>
                  <a:schemeClr val="tx2"/>
                </a:solidFill>
              </a:rPr>
              <a:t>движении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8" name="TextBox 57"/>
              <p:cNvSpPr txBox="1"/>
              <p:nvPr/>
            </p:nvSpPr>
            <p:spPr>
              <a:xfrm>
                <a:off x="432427" y="3794088"/>
                <a:ext cx="208852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𝑡</m:t>
                      </m:r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27" y="3794088"/>
                <a:ext cx="2088520" cy="707886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Скругленный прямоугольник 72"/>
          <p:cNvSpPr/>
          <p:nvPr/>
        </p:nvSpPr>
        <p:spPr>
          <a:xfrm>
            <a:off x="536663" y="3831714"/>
            <a:ext cx="1911997" cy="67082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TextBox 73"/>
          <p:cNvSpPr txBox="1"/>
          <p:nvPr/>
        </p:nvSpPr>
        <p:spPr>
          <a:xfrm>
            <a:off x="2425619" y="3900063"/>
            <a:ext cx="1775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уравнение</a:t>
            </a:r>
            <a:endParaRPr lang="en-US" sz="1600" dirty="0" smtClean="0"/>
          </a:p>
          <a:p>
            <a:pPr algn="ctr"/>
            <a:r>
              <a:rPr lang="en-US" sz="1600" dirty="0"/>
              <a:t> </a:t>
            </a:r>
            <a:r>
              <a:rPr lang="en-US" sz="1600" dirty="0" smtClean="0"/>
              <a:t> </a:t>
            </a:r>
            <a:r>
              <a:rPr lang="ru-RU" sz="1600" dirty="0" smtClean="0"/>
              <a:t>перемещения</a:t>
            </a:r>
            <a:endParaRPr lang="ru-RU" sz="1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8" name="TextBox 127"/>
              <p:cNvSpPr txBox="1"/>
              <p:nvPr/>
            </p:nvSpPr>
            <p:spPr>
              <a:xfrm>
                <a:off x="5187897" y="733616"/>
                <a:ext cx="255871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𝑡</m:t>
                      </m:r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128" name="TextBox 1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7897" y="733616"/>
                <a:ext cx="2558714" cy="70788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9" name="Скругленный прямоугольник 128"/>
          <p:cNvSpPr/>
          <p:nvPr/>
        </p:nvSpPr>
        <p:spPr>
          <a:xfrm>
            <a:off x="5205443" y="733617"/>
            <a:ext cx="2478889" cy="71313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TextBox 129"/>
          <p:cNvSpPr txBox="1"/>
          <p:nvPr/>
        </p:nvSpPr>
        <p:spPr>
          <a:xfrm>
            <a:off x="4746786" y="1518287"/>
            <a:ext cx="3611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 </a:t>
            </a:r>
            <a:r>
              <a:rPr lang="ru-RU" sz="2000" dirty="0" smtClean="0"/>
              <a:t>кинематическое уравнение </a:t>
            </a:r>
          </a:p>
          <a:p>
            <a:pPr algn="ctr"/>
            <a:r>
              <a:rPr lang="ru-RU" sz="2000" dirty="0" smtClean="0"/>
              <a:t>равноускоренного</a:t>
            </a:r>
            <a:r>
              <a:rPr lang="en-US" sz="2000" dirty="0" smtClean="0"/>
              <a:t> </a:t>
            </a:r>
            <a:r>
              <a:rPr lang="ru-RU" sz="2000" dirty="0" smtClean="0"/>
              <a:t>движения</a:t>
            </a:r>
            <a:endParaRPr lang="ru-RU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438961" y="4007785"/>
            <a:ext cx="4459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—</a:t>
            </a:r>
            <a:r>
              <a:rPr lang="en-US" dirty="0"/>
              <a:t> </a:t>
            </a:r>
            <a:endParaRPr lang="ru-RU" dirty="0"/>
          </a:p>
        </p:txBody>
      </p:sp>
      <p:grpSp>
        <p:nvGrpSpPr>
          <p:cNvPr id="21" name="Группа 20"/>
          <p:cNvGrpSpPr/>
          <p:nvPr/>
        </p:nvGrpSpPr>
        <p:grpSpPr>
          <a:xfrm>
            <a:off x="415354" y="710805"/>
            <a:ext cx="3508574" cy="2841458"/>
            <a:chOff x="185863" y="796949"/>
            <a:chExt cx="4561345" cy="4126615"/>
          </a:xfrm>
        </p:grpSpPr>
        <p:sp>
          <p:nvSpPr>
            <p:cNvPr id="31" name="Трапеция 30"/>
            <p:cNvSpPr/>
            <p:nvPr/>
          </p:nvSpPr>
          <p:spPr>
            <a:xfrm rot="16200000">
              <a:off x="918074" y="1607861"/>
              <a:ext cx="2697708" cy="2923530"/>
            </a:xfrm>
            <a:custGeom>
              <a:avLst/>
              <a:gdLst>
                <a:gd name="connsiteX0" fmla="*/ 0 w 3024336"/>
                <a:gd name="connsiteY0" fmla="*/ 3039096 h 3039096"/>
                <a:gd name="connsiteX1" fmla="*/ 0 w 3024336"/>
                <a:gd name="connsiteY1" fmla="*/ 0 h 3039096"/>
                <a:gd name="connsiteX2" fmla="*/ 3024336 w 3024336"/>
                <a:gd name="connsiteY2" fmla="*/ 0 h 3039096"/>
                <a:gd name="connsiteX3" fmla="*/ 3024336 w 3024336"/>
                <a:gd name="connsiteY3" fmla="*/ 3039096 h 3039096"/>
                <a:gd name="connsiteX4" fmla="*/ 0 w 3024336"/>
                <a:gd name="connsiteY4" fmla="*/ 3039096 h 3039096"/>
                <a:gd name="connsiteX0" fmla="*/ 0 w 3024336"/>
                <a:gd name="connsiteY0" fmla="*/ 3039096 h 3039096"/>
                <a:gd name="connsiteX1" fmla="*/ 0 w 3024336"/>
                <a:gd name="connsiteY1" fmla="*/ 0 h 3039096"/>
                <a:gd name="connsiteX2" fmla="*/ 1452014 w 3024336"/>
                <a:gd name="connsiteY2" fmla="*/ 0 h 3039096"/>
                <a:gd name="connsiteX3" fmla="*/ 3024336 w 3024336"/>
                <a:gd name="connsiteY3" fmla="*/ 3039096 h 3039096"/>
                <a:gd name="connsiteX4" fmla="*/ 0 w 3024336"/>
                <a:gd name="connsiteY4" fmla="*/ 3039096 h 3039096"/>
                <a:gd name="connsiteX0" fmla="*/ 0 w 3024336"/>
                <a:gd name="connsiteY0" fmla="*/ 3051479 h 3051479"/>
                <a:gd name="connsiteX1" fmla="*/ 0 w 3024336"/>
                <a:gd name="connsiteY1" fmla="*/ 12383 h 3051479"/>
                <a:gd name="connsiteX2" fmla="*/ 1525431 w 3024336"/>
                <a:gd name="connsiteY2" fmla="*/ 0 h 3051479"/>
                <a:gd name="connsiteX3" fmla="*/ 3024336 w 3024336"/>
                <a:gd name="connsiteY3" fmla="*/ 3051479 h 3051479"/>
                <a:gd name="connsiteX4" fmla="*/ 0 w 3024336"/>
                <a:gd name="connsiteY4" fmla="*/ 3051479 h 3051479"/>
                <a:gd name="connsiteX0" fmla="*/ 0 w 3024336"/>
                <a:gd name="connsiteY0" fmla="*/ 3051476 h 3051476"/>
                <a:gd name="connsiteX1" fmla="*/ 0 w 3024336"/>
                <a:gd name="connsiteY1" fmla="*/ 12380 h 3051476"/>
                <a:gd name="connsiteX2" fmla="*/ 1472037 w 3024336"/>
                <a:gd name="connsiteY2" fmla="*/ 0 h 3051476"/>
                <a:gd name="connsiteX3" fmla="*/ 3024336 w 3024336"/>
                <a:gd name="connsiteY3" fmla="*/ 3051476 h 3051476"/>
                <a:gd name="connsiteX4" fmla="*/ 0 w 3024336"/>
                <a:gd name="connsiteY4" fmla="*/ 3051476 h 3051476"/>
                <a:gd name="connsiteX0" fmla="*/ 0 w 3024336"/>
                <a:gd name="connsiteY0" fmla="*/ 3057667 h 3057667"/>
                <a:gd name="connsiteX1" fmla="*/ 0 w 3024336"/>
                <a:gd name="connsiteY1" fmla="*/ 18571 h 3057667"/>
                <a:gd name="connsiteX2" fmla="*/ 1492059 w 3024336"/>
                <a:gd name="connsiteY2" fmla="*/ 0 h 3057667"/>
                <a:gd name="connsiteX3" fmla="*/ 3024336 w 3024336"/>
                <a:gd name="connsiteY3" fmla="*/ 3057667 h 3057667"/>
                <a:gd name="connsiteX4" fmla="*/ 0 w 3024336"/>
                <a:gd name="connsiteY4" fmla="*/ 3057667 h 3057667"/>
                <a:gd name="connsiteX0" fmla="*/ 0 w 3017661"/>
                <a:gd name="connsiteY0" fmla="*/ 3057667 h 3057667"/>
                <a:gd name="connsiteX1" fmla="*/ 0 w 3017661"/>
                <a:gd name="connsiteY1" fmla="*/ 18571 h 3057667"/>
                <a:gd name="connsiteX2" fmla="*/ 1492059 w 3017661"/>
                <a:gd name="connsiteY2" fmla="*/ 0 h 3057667"/>
                <a:gd name="connsiteX3" fmla="*/ 3017662 w 3017661"/>
                <a:gd name="connsiteY3" fmla="*/ 3051477 h 3057667"/>
                <a:gd name="connsiteX4" fmla="*/ 0 w 3017661"/>
                <a:gd name="connsiteY4" fmla="*/ 3057667 h 3057667"/>
                <a:gd name="connsiteX0" fmla="*/ 0 w 3017662"/>
                <a:gd name="connsiteY0" fmla="*/ 3044721 h 3044721"/>
                <a:gd name="connsiteX1" fmla="*/ 0 w 3017662"/>
                <a:gd name="connsiteY1" fmla="*/ 5625 h 3044721"/>
                <a:gd name="connsiteX2" fmla="*/ 1492058 w 3017662"/>
                <a:gd name="connsiteY2" fmla="*/ 0 h 3044721"/>
                <a:gd name="connsiteX3" fmla="*/ 3017662 w 3017662"/>
                <a:gd name="connsiteY3" fmla="*/ 3038531 h 3044721"/>
                <a:gd name="connsiteX4" fmla="*/ 0 w 3017662"/>
                <a:gd name="connsiteY4" fmla="*/ 3044721 h 3044721"/>
                <a:gd name="connsiteX0" fmla="*/ 0 w 3017662"/>
                <a:gd name="connsiteY0" fmla="*/ 3039096 h 3039096"/>
                <a:gd name="connsiteX1" fmla="*/ 0 w 3017662"/>
                <a:gd name="connsiteY1" fmla="*/ 0 h 3039096"/>
                <a:gd name="connsiteX2" fmla="*/ 1492057 w 3017662"/>
                <a:gd name="connsiteY2" fmla="*/ 3008 h 3039096"/>
                <a:gd name="connsiteX3" fmla="*/ 3017662 w 3017662"/>
                <a:gd name="connsiteY3" fmla="*/ 3032906 h 3039096"/>
                <a:gd name="connsiteX4" fmla="*/ 0 w 3017662"/>
                <a:gd name="connsiteY4" fmla="*/ 3039096 h 3039096"/>
                <a:gd name="connsiteX0" fmla="*/ 0 w 3017662"/>
                <a:gd name="connsiteY0" fmla="*/ 3049029 h 3049029"/>
                <a:gd name="connsiteX1" fmla="*/ 0 w 3017662"/>
                <a:gd name="connsiteY1" fmla="*/ 9933 h 3049029"/>
                <a:gd name="connsiteX2" fmla="*/ 1492057 w 3017662"/>
                <a:gd name="connsiteY2" fmla="*/ 0 h 3049029"/>
                <a:gd name="connsiteX3" fmla="*/ 3017662 w 3017662"/>
                <a:gd name="connsiteY3" fmla="*/ 3042839 h 3049029"/>
                <a:gd name="connsiteX4" fmla="*/ 0 w 3017662"/>
                <a:gd name="connsiteY4" fmla="*/ 3049029 h 3049029"/>
                <a:gd name="connsiteX0" fmla="*/ 0 w 3017662"/>
                <a:gd name="connsiteY0" fmla="*/ 3039096 h 3039096"/>
                <a:gd name="connsiteX1" fmla="*/ 0 w 3017662"/>
                <a:gd name="connsiteY1" fmla="*/ 0 h 3039096"/>
                <a:gd name="connsiteX2" fmla="*/ 1492058 w 3017662"/>
                <a:gd name="connsiteY2" fmla="*/ 3011 h 3039096"/>
                <a:gd name="connsiteX3" fmla="*/ 3017662 w 3017662"/>
                <a:gd name="connsiteY3" fmla="*/ 3032906 h 3039096"/>
                <a:gd name="connsiteX4" fmla="*/ 0 w 3017662"/>
                <a:gd name="connsiteY4" fmla="*/ 3039096 h 3039096"/>
                <a:gd name="connsiteX0" fmla="*/ 0 w 3017662"/>
                <a:gd name="connsiteY0" fmla="*/ 3039096 h 3039096"/>
                <a:gd name="connsiteX1" fmla="*/ 0 w 3017662"/>
                <a:gd name="connsiteY1" fmla="*/ 0 h 3039096"/>
                <a:gd name="connsiteX2" fmla="*/ 1482753 w 3017662"/>
                <a:gd name="connsiteY2" fmla="*/ 3013 h 3039096"/>
                <a:gd name="connsiteX3" fmla="*/ 3017662 w 3017662"/>
                <a:gd name="connsiteY3" fmla="*/ 3032906 h 3039096"/>
                <a:gd name="connsiteX4" fmla="*/ 0 w 3017662"/>
                <a:gd name="connsiteY4" fmla="*/ 3039096 h 3039096"/>
                <a:gd name="connsiteX0" fmla="*/ 0 w 3017662"/>
                <a:gd name="connsiteY0" fmla="*/ 3044710 h 3044710"/>
                <a:gd name="connsiteX1" fmla="*/ 0 w 3017662"/>
                <a:gd name="connsiteY1" fmla="*/ 5614 h 3044710"/>
                <a:gd name="connsiteX2" fmla="*/ 1482750 w 3017662"/>
                <a:gd name="connsiteY2" fmla="*/ 0 h 3044710"/>
                <a:gd name="connsiteX3" fmla="*/ 3017662 w 3017662"/>
                <a:gd name="connsiteY3" fmla="*/ 3038520 h 3044710"/>
                <a:gd name="connsiteX4" fmla="*/ 0 w 3017662"/>
                <a:gd name="connsiteY4" fmla="*/ 3044710 h 3044710"/>
                <a:gd name="connsiteX0" fmla="*/ 0 w 3017662"/>
                <a:gd name="connsiteY0" fmla="*/ 3044710 h 3044710"/>
                <a:gd name="connsiteX1" fmla="*/ 4651 w 3017662"/>
                <a:gd name="connsiteY1" fmla="*/ 1300 h 3044710"/>
                <a:gd name="connsiteX2" fmla="*/ 1482750 w 3017662"/>
                <a:gd name="connsiteY2" fmla="*/ 0 h 3044710"/>
                <a:gd name="connsiteX3" fmla="*/ 3017662 w 3017662"/>
                <a:gd name="connsiteY3" fmla="*/ 3038520 h 3044710"/>
                <a:gd name="connsiteX4" fmla="*/ 0 w 3017662"/>
                <a:gd name="connsiteY4" fmla="*/ 3044710 h 3044710"/>
                <a:gd name="connsiteX0" fmla="*/ 0 w 3013011"/>
                <a:gd name="connsiteY0" fmla="*/ 3044710 h 3051467"/>
                <a:gd name="connsiteX1" fmla="*/ 4651 w 3013011"/>
                <a:gd name="connsiteY1" fmla="*/ 1300 h 3051467"/>
                <a:gd name="connsiteX2" fmla="*/ 1482750 w 3013011"/>
                <a:gd name="connsiteY2" fmla="*/ 0 h 3051467"/>
                <a:gd name="connsiteX3" fmla="*/ 3013011 w 3013011"/>
                <a:gd name="connsiteY3" fmla="*/ 3051467 h 3051467"/>
                <a:gd name="connsiteX4" fmla="*/ 0 w 3013011"/>
                <a:gd name="connsiteY4" fmla="*/ 3044710 h 3051467"/>
                <a:gd name="connsiteX0" fmla="*/ 0 w 3026964"/>
                <a:gd name="connsiteY0" fmla="*/ 3044710 h 3051470"/>
                <a:gd name="connsiteX1" fmla="*/ 4651 w 3026964"/>
                <a:gd name="connsiteY1" fmla="*/ 1300 h 3051470"/>
                <a:gd name="connsiteX2" fmla="*/ 1482750 w 3026964"/>
                <a:gd name="connsiteY2" fmla="*/ 0 h 3051470"/>
                <a:gd name="connsiteX3" fmla="*/ 3026964 w 3026964"/>
                <a:gd name="connsiteY3" fmla="*/ 3051470 h 3051470"/>
                <a:gd name="connsiteX4" fmla="*/ 0 w 3026964"/>
                <a:gd name="connsiteY4" fmla="*/ 3044710 h 3051470"/>
                <a:gd name="connsiteX0" fmla="*/ 0 w 3026964"/>
                <a:gd name="connsiteY0" fmla="*/ 3043410 h 3050170"/>
                <a:gd name="connsiteX1" fmla="*/ 4651 w 3026964"/>
                <a:gd name="connsiteY1" fmla="*/ 0 h 3050170"/>
                <a:gd name="connsiteX2" fmla="*/ 1498623 w 3026964"/>
                <a:gd name="connsiteY2" fmla="*/ 6066 h 3050170"/>
                <a:gd name="connsiteX3" fmla="*/ 3026964 w 3026964"/>
                <a:gd name="connsiteY3" fmla="*/ 3050170 h 3050170"/>
                <a:gd name="connsiteX4" fmla="*/ 0 w 3026964"/>
                <a:gd name="connsiteY4" fmla="*/ 3043410 h 3050170"/>
                <a:gd name="connsiteX0" fmla="*/ 0 w 3026964"/>
                <a:gd name="connsiteY0" fmla="*/ 3037344 h 3044104"/>
                <a:gd name="connsiteX1" fmla="*/ 4651 w 3026964"/>
                <a:gd name="connsiteY1" fmla="*/ 4978 h 3044104"/>
                <a:gd name="connsiteX2" fmla="*/ 1498623 w 3026964"/>
                <a:gd name="connsiteY2" fmla="*/ 0 h 3044104"/>
                <a:gd name="connsiteX3" fmla="*/ 3026964 w 3026964"/>
                <a:gd name="connsiteY3" fmla="*/ 3044104 h 3044104"/>
                <a:gd name="connsiteX4" fmla="*/ 0 w 3026964"/>
                <a:gd name="connsiteY4" fmla="*/ 3037344 h 3044104"/>
                <a:gd name="connsiteX0" fmla="*/ 0 w 3026964"/>
                <a:gd name="connsiteY0" fmla="*/ 3037344 h 3044104"/>
                <a:gd name="connsiteX1" fmla="*/ 682 w 3026964"/>
                <a:gd name="connsiteY1" fmla="*/ 1298 h 3044104"/>
                <a:gd name="connsiteX2" fmla="*/ 1498623 w 3026964"/>
                <a:gd name="connsiteY2" fmla="*/ 0 h 3044104"/>
                <a:gd name="connsiteX3" fmla="*/ 3026964 w 3026964"/>
                <a:gd name="connsiteY3" fmla="*/ 3044104 h 3044104"/>
                <a:gd name="connsiteX4" fmla="*/ 0 w 3026964"/>
                <a:gd name="connsiteY4" fmla="*/ 3037344 h 3044104"/>
                <a:gd name="connsiteX0" fmla="*/ 0 w 3026965"/>
                <a:gd name="connsiteY0" fmla="*/ 3037344 h 3039158"/>
                <a:gd name="connsiteX1" fmla="*/ 682 w 3026965"/>
                <a:gd name="connsiteY1" fmla="*/ 1298 h 3039158"/>
                <a:gd name="connsiteX2" fmla="*/ 1498623 w 3026965"/>
                <a:gd name="connsiteY2" fmla="*/ 0 h 3039158"/>
                <a:gd name="connsiteX3" fmla="*/ 3026965 w 3026965"/>
                <a:gd name="connsiteY3" fmla="*/ 3039158 h 3039158"/>
                <a:gd name="connsiteX4" fmla="*/ 0 w 3026965"/>
                <a:gd name="connsiteY4" fmla="*/ 3037344 h 3039158"/>
                <a:gd name="connsiteX0" fmla="*/ 0 w 3032319"/>
                <a:gd name="connsiteY0" fmla="*/ 3037344 h 3037344"/>
                <a:gd name="connsiteX1" fmla="*/ 682 w 3032319"/>
                <a:gd name="connsiteY1" fmla="*/ 1298 h 3037344"/>
                <a:gd name="connsiteX2" fmla="*/ 1498623 w 3032319"/>
                <a:gd name="connsiteY2" fmla="*/ 0 h 3037344"/>
                <a:gd name="connsiteX3" fmla="*/ 3032319 w 3032319"/>
                <a:gd name="connsiteY3" fmla="*/ 3036687 h 3037344"/>
                <a:gd name="connsiteX4" fmla="*/ 0 w 3032319"/>
                <a:gd name="connsiteY4" fmla="*/ 3037344 h 3037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32319" h="3037344">
                  <a:moveTo>
                    <a:pt x="0" y="3037344"/>
                  </a:moveTo>
                  <a:cubicBezTo>
                    <a:pt x="1550" y="2022874"/>
                    <a:pt x="-868" y="1015768"/>
                    <a:pt x="682" y="1298"/>
                  </a:cubicBezTo>
                  <a:lnTo>
                    <a:pt x="1498623" y="0"/>
                  </a:lnTo>
                  <a:lnTo>
                    <a:pt x="3032319" y="3036687"/>
                  </a:lnTo>
                  <a:lnTo>
                    <a:pt x="0" y="30373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7" name="Группа 26"/>
            <p:cNvGrpSpPr/>
            <p:nvPr/>
          </p:nvGrpSpPr>
          <p:grpSpPr>
            <a:xfrm>
              <a:off x="253510" y="796949"/>
              <a:ext cx="4493698" cy="4088157"/>
              <a:chOff x="566458" y="380851"/>
              <a:chExt cx="3311442" cy="3277278"/>
            </a:xfrm>
          </p:grpSpPr>
          <p:sp>
            <p:nvSpPr>
              <p:cNvPr id="3" name="Прямоугольник 2"/>
              <p:cNvSpPr/>
              <p:nvPr/>
            </p:nvSpPr>
            <p:spPr>
              <a:xfrm>
                <a:off x="611188" y="411164"/>
                <a:ext cx="3240089" cy="32400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5" name="Прямая соединительная линия 4"/>
              <p:cNvCxnSpPr/>
              <p:nvPr/>
            </p:nvCxnSpPr>
            <p:spPr>
              <a:xfrm>
                <a:off x="611188" y="762001"/>
                <a:ext cx="3240089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Прямая соединительная линия 5"/>
              <p:cNvCxnSpPr/>
              <p:nvPr/>
            </p:nvCxnSpPr>
            <p:spPr>
              <a:xfrm>
                <a:off x="611187" y="1131890"/>
                <a:ext cx="3240089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Прямая соединительная линия 6"/>
              <p:cNvCxnSpPr/>
              <p:nvPr/>
            </p:nvCxnSpPr>
            <p:spPr>
              <a:xfrm>
                <a:off x="611187" y="1492252"/>
                <a:ext cx="3240089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Прямая соединительная линия 7"/>
              <p:cNvCxnSpPr/>
              <p:nvPr/>
            </p:nvCxnSpPr>
            <p:spPr>
              <a:xfrm>
                <a:off x="611187" y="1852615"/>
                <a:ext cx="3240089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Прямая соединительная линия 8"/>
              <p:cNvCxnSpPr/>
              <p:nvPr/>
            </p:nvCxnSpPr>
            <p:spPr>
              <a:xfrm>
                <a:off x="611188" y="2211392"/>
                <a:ext cx="3240089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Прямая соединительная линия 9"/>
              <p:cNvCxnSpPr/>
              <p:nvPr/>
            </p:nvCxnSpPr>
            <p:spPr>
              <a:xfrm>
                <a:off x="611188" y="2571754"/>
                <a:ext cx="3240089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Прямая соединительная линия 10"/>
              <p:cNvCxnSpPr/>
              <p:nvPr/>
            </p:nvCxnSpPr>
            <p:spPr>
              <a:xfrm>
                <a:off x="611188" y="2932117"/>
                <a:ext cx="3240089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611186" y="3292480"/>
                <a:ext cx="3240089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 rot="5400000" flipV="1">
                <a:off x="-648496" y="2031211"/>
                <a:ext cx="3240092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Прямая соединительная линия 13"/>
              <p:cNvCxnSpPr/>
              <p:nvPr/>
            </p:nvCxnSpPr>
            <p:spPr>
              <a:xfrm rot="5400000" flipV="1">
                <a:off x="-292895" y="2038081"/>
                <a:ext cx="3240092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/>
              <p:nvPr/>
            </p:nvCxnSpPr>
            <p:spPr>
              <a:xfrm rot="5400000" flipV="1">
                <a:off x="72230" y="2031211"/>
                <a:ext cx="3240092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единительная линия 15"/>
              <p:cNvCxnSpPr/>
              <p:nvPr/>
            </p:nvCxnSpPr>
            <p:spPr>
              <a:xfrm rot="5400000" flipV="1">
                <a:off x="428948" y="2031209"/>
                <a:ext cx="3240092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единительная линия 16"/>
              <p:cNvCxnSpPr/>
              <p:nvPr/>
            </p:nvCxnSpPr>
            <p:spPr>
              <a:xfrm rot="5400000" flipV="1">
                <a:off x="782962" y="2031211"/>
                <a:ext cx="3240092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 rot="5400000" flipV="1">
                <a:off x="1151731" y="2031211"/>
                <a:ext cx="3240092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 rot="5400000" flipV="1">
                <a:off x="1512095" y="2031209"/>
                <a:ext cx="3240092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/>
              <p:cNvCxnSpPr/>
              <p:nvPr/>
            </p:nvCxnSpPr>
            <p:spPr>
              <a:xfrm rot="5400000" flipV="1">
                <a:off x="1872457" y="2038083"/>
                <a:ext cx="3240092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 стрелкой 21"/>
              <p:cNvCxnSpPr/>
              <p:nvPr/>
            </p:nvCxnSpPr>
            <p:spPr>
              <a:xfrm flipV="1">
                <a:off x="966785" y="411165"/>
                <a:ext cx="2" cy="324009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 стрелкой 22"/>
              <p:cNvCxnSpPr/>
              <p:nvPr/>
            </p:nvCxnSpPr>
            <p:spPr>
              <a:xfrm rot="5400000" flipV="1">
                <a:off x="2233564" y="1672437"/>
                <a:ext cx="2" cy="32400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566458" y="380851"/>
                    <a:ext cx="425944" cy="42119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ru-RU" sz="1200" i="1" smtClean="0">
                            <a:latin typeface="Cambria Math"/>
                            <a:ea typeface="Cambria Math"/>
                          </a:rPr>
                          <m:t>𝜐</m:t>
                        </m:r>
                      </m:oMath>
                    </a14:m>
                    <a:r>
                      <a:rPr lang="ru-RU" sz="1200" dirty="0" smtClean="0"/>
                      <a:t>,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ru-RU" sz="12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ru-RU" sz="1200" b="0" i="1" smtClean="0">
                                <a:latin typeface="Cambria Math"/>
                              </a:rPr>
                              <m:t>м</m:t>
                            </m:r>
                          </m:num>
                          <m:den>
                            <m:r>
                              <a:rPr lang="ru-RU" sz="1200" b="0" i="1" smtClean="0">
                                <a:latin typeface="Cambria Math"/>
                              </a:rPr>
                              <m:t>с</m:t>
                            </m:r>
                          </m:den>
                        </m:f>
                      </m:oMath>
                    </a14:m>
                    <a:endParaRPr lang="ru-RU" sz="1200" dirty="0"/>
                  </a:p>
                </p:txBody>
              </p:sp>
            </mc:Choice>
            <mc:Fallback>
              <p:sp>
                <p:nvSpPr>
                  <p:cNvPr id="24" name="TextBox 2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6458" y="380851"/>
                    <a:ext cx="425944" cy="421198"/>
                  </a:xfrm>
                  <a:prstGeom prst="rect">
                    <a:avLst/>
                  </a:prstGeom>
                  <a:blipFill rotWithShape="1">
                    <a:blip r:embed="rId4" cstate="print"/>
                    <a:stretch>
                      <a:fillRect b="-7547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5" name="TextBox 24"/>
              <p:cNvSpPr txBox="1"/>
              <p:nvPr/>
            </p:nvSpPr>
            <p:spPr>
              <a:xfrm>
                <a:off x="3492503" y="3288817"/>
                <a:ext cx="385397" cy="3474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i="1" dirty="0" smtClean="0"/>
                  <a:t>t</a:t>
                </a:r>
                <a:r>
                  <a:rPr lang="en-US" sz="1200" dirty="0" smtClean="0"/>
                  <a:t>, c</a:t>
                </a:r>
                <a:endParaRPr lang="ru-RU" sz="1200" dirty="0"/>
              </a:p>
            </p:txBody>
          </p:sp>
        </p:grpSp>
        <p:cxnSp>
          <p:nvCxnSpPr>
            <p:cNvPr id="29" name="Прямая соединительная линия 28"/>
            <p:cNvCxnSpPr/>
            <p:nvPr/>
          </p:nvCxnSpPr>
          <p:spPr>
            <a:xfrm flipV="1">
              <a:off x="785518" y="1413960"/>
              <a:ext cx="3570884" cy="1666452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0" name="TextBox 29"/>
                <p:cNvSpPr txBox="1"/>
                <p:nvPr/>
              </p:nvSpPr>
              <p:spPr>
                <a:xfrm rot="20100924">
                  <a:off x="829612" y="1976707"/>
                  <a:ext cx="2283643" cy="5297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sz="160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𝜐</m:t>
                        </m:r>
                        <m:r>
                          <a:rPr lang="en-US" sz="1600" b="0" i="1" baseline="-25000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=</m:t>
                        </m:r>
                        <m:sSub>
                          <m:sSubPr>
                            <m:ctrlP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0</m:t>
                            </m:r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sub>
                        </m:sSub>
                        <m: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sub>
                        </m:sSub>
                        <m: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𝑡</m:t>
                        </m:r>
                      </m:oMath>
                    </m:oMathPara>
                  </a14:m>
                  <a:endParaRPr lang="ru-RU" sz="16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100924">
                  <a:off x="829614" y="1976705"/>
                  <a:ext cx="2283644" cy="529726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TextBox 31"/>
            <p:cNvSpPr txBox="1"/>
            <p:nvPr/>
          </p:nvSpPr>
          <p:spPr>
            <a:xfrm>
              <a:off x="483892" y="4412777"/>
              <a:ext cx="400170" cy="4334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O</a:t>
              </a:r>
              <a:endParaRPr lang="ru-RU" sz="1200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3663335" y="4399019"/>
              <a:ext cx="371141" cy="4334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</a:t>
              </a:r>
              <a:endParaRPr lang="ru-RU" sz="1200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3361823" y="1320653"/>
              <a:ext cx="373374" cy="4334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B</a:t>
              </a:r>
              <a:endParaRPr lang="ru-RU" sz="1200" dirty="0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537177" y="2735297"/>
              <a:ext cx="317716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endParaRPr lang="ru-RU" dirty="0"/>
            </a:p>
          </p:txBody>
        </p:sp>
        <p:sp>
          <p:nvSpPr>
            <p:cNvPr id="94" name="Правая фигурная скобка 93"/>
            <p:cNvSpPr/>
            <p:nvPr/>
          </p:nvSpPr>
          <p:spPr>
            <a:xfrm rot="5400000">
              <a:off x="2174741" y="3064021"/>
              <a:ext cx="182483" cy="2938431"/>
            </a:xfrm>
            <a:prstGeom prst="rightBrace">
              <a:avLst>
                <a:gd name="adj1" fmla="val 90555"/>
                <a:gd name="adj2" fmla="val 49167"/>
              </a:avLst>
            </a:prstGeom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Правая фигурная скобка 95"/>
            <p:cNvSpPr/>
            <p:nvPr/>
          </p:nvSpPr>
          <p:spPr>
            <a:xfrm rot="10800000">
              <a:off x="578706" y="3080410"/>
              <a:ext cx="214314" cy="1338070"/>
            </a:xfrm>
            <a:prstGeom prst="rightBrace">
              <a:avLst>
                <a:gd name="adj1" fmla="val 90555"/>
                <a:gd name="adj2" fmla="val 49167"/>
              </a:avLst>
            </a:prstGeom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Правая фигурная скобка 96"/>
            <p:cNvSpPr/>
            <p:nvPr/>
          </p:nvSpPr>
          <p:spPr>
            <a:xfrm>
              <a:off x="3728694" y="1722029"/>
              <a:ext cx="285752" cy="2706961"/>
            </a:xfrm>
            <a:prstGeom prst="rightBrace">
              <a:avLst>
                <a:gd name="adj1" fmla="val 130000"/>
                <a:gd name="adj2" fmla="val 50000"/>
              </a:avLst>
            </a:prstGeom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7" name="Прямая соединительная линия 36"/>
            <p:cNvCxnSpPr>
              <a:stCxn id="97" idx="0"/>
            </p:cNvCxnSpPr>
            <p:nvPr/>
          </p:nvCxnSpPr>
          <p:spPr>
            <a:xfrm flipH="1" flipV="1">
              <a:off x="785518" y="1720773"/>
              <a:ext cx="2943175" cy="1256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2276611" y="4441994"/>
              <a:ext cx="342110" cy="4815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smtClean="0"/>
                <a:t>t</a:t>
              </a:r>
              <a:endParaRPr lang="ru-RU" sz="1400" i="1" dirty="0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4" name="TextBox 53"/>
                <p:cNvSpPr txBox="1"/>
                <p:nvPr/>
              </p:nvSpPr>
              <p:spPr>
                <a:xfrm>
                  <a:off x="185863" y="3610131"/>
                  <a:ext cx="607849" cy="4334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ru-RU" sz="12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1200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/>
                              </a:rPr>
                              <m:t>0</m:t>
                            </m:r>
                            <m:r>
                              <a:rPr lang="en-US" sz="1200" b="0" i="1" smtClean="0">
                                <a:latin typeface="Cambria Math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ru-RU" sz="1200" dirty="0"/>
                </a:p>
              </p:txBody>
            </p:sp>
          </mc:Choice>
          <mc:Fallback>
            <p:sp>
              <p:nvSpPr>
                <p:cNvPr id="54" name="TextBox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5864" y="3610128"/>
                  <a:ext cx="607850" cy="433411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7" name="TextBox 56"/>
                <p:cNvSpPr txBox="1"/>
                <p:nvPr/>
              </p:nvSpPr>
              <p:spPr>
                <a:xfrm>
                  <a:off x="4014444" y="2864217"/>
                  <a:ext cx="511736" cy="4334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ru-RU" sz="12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1200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ru-RU" sz="1200" dirty="0"/>
                </a:p>
              </p:txBody>
            </p:sp>
          </mc:Choice>
          <mc:Fallback>
            <p:sp>
              <p:nvSpPr>
                <p:cNvPr id="57" name="TextBox 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14448" y="2864215"/>
                  <a:ext cx="511736" cy="433411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9" name="TextBox 58"/>
                <p:cNvSpPr txBox="1"/>
                <p:nvPr/>
              </p:nvSpPr>
              <p:spPr>
                <a:xfrm>
                  <a:off x="400946" y="1537359"/>
                  <a:ext cx="511736" cy="4334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ru-RU" sz="12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1200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ru-RU" sz="1200" dirty="0"/>
                </a:p>
              </p:txBody>
            </p:sp>
          </mc:Choice>
          <mc:Fallback>
            <p:sp>
              <p:nvSpPr>
                <p:cNvPr id="59" name="TextBox 5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0946" y="1537359"/>
                  <a:ext cx="511736" cy="433411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1" name="TextBox 110"/>
          <p:cNvSpPr txBox="1"/>
          <p:nvPr/>
        </p:nvSpPr>
        <p:spPr>
          <a:xfrm>
            <a:off x="4452146" y="2553055"/>
            <a:ext cx="4253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s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: </a:t>
            </a:r>
            <a:r>
              <a:rPr lang="en-US" sz="2400" i="1" dirty="0" smtClean="0"/>
              <a:t>s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: </a:t>
            </a:r>
            <a:r>
              <a:rPr lang="en-US" sz="2400" i="1" dirty="0" smtClean="0"/>
              <a:t>s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: </a:t>
            </a:r>
            <a:r>
              <a:rPr lang="en-US" sz="2400" i="1" dirty="0" smtClean="0"/>
              <a:t>s</a:t>
            </a:r>
            <a:r>
              <a:rPr lang="en-US" sz="2400" baseline="-25000" dirty="0" smtClean="0"/>
              <a:t>4</a:t>
            </a:r>
            <a:r>
              <a:rPr lang="en-US" sz="2400" dirty="0" smtClean="0"/>
              <a:t> … = 1 : 2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: 3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: 4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…</a:t>
            </a:r>
            <a:endParaRPr lang="ru-RU" sz="2400" dirty="0"/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4454587" y="2566359"/>
            <a:ext cx="4195416" cy="45270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4245469" y="3561956"/>
            <a:ext cx="4666807" cy="4642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TextBox 113"/>
          <p:cNvSpPr txBox="1"/>
          <p:nvPr/>
        </p:nvSpPr>
        <p:spPr>
          <a:xfrm>
            <a:off x="4250347" y="3515209"/>
            <a:ext cx="4733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s</a:t>
            </a:r>
            <a:r>
              <a:rPr lang="en-US" sz="2400" i="1" baseline="-25000" dirty="0" smtClean="0"/>
              <a:t>1</a:t>
            </a:r>
            <a:r>
              <a:rPr lang="ru-RU" sz="2400" baseline="-25000" dirty="0" smtClean="0"/>
              <a:t>-ю</a:t>
            </a:r>
            <a:r>
              <a:rPr lang="en-US" sz="2400" dirty="0" smtClean="0"/>
              <a:t> : </a:t>
            </a:r>
            <a:r>
              <a:rPr lang="en-US" sz="2400" i="1" dirty="0" smtClean="0"/>
              <a:t>s</a:t>
            </a:r>
            <a:r>
              <a:rPr lang="en-US" sz="2400" baseline="-25000" dirty="0" smtClean="0"/>
              <a:t>2</a:t>
            </a:r>
            <a:r>
              <a:rPr lang="ru-RU" sz="2400" baseline="-25000" dirty="0" smtClean="0"/>
              <a:t>-ю</a:t>
            </a:r>
            <a:r>
              <a:rPr lang="en-US" sz="2400" dirty="0" smtClean="0"/>
              <a:t> : </a:t>
            </a:r>
            <a:r>
              <a:rPr lang="en-US" sz="2400" i="1" dirty="0" smtClean="0"/>
              <a:t>s</a:t>
            </a:r>
            <a:r>
              <a:rPr lang="en-US" sz="2400" baseline="-25000" dirty="0" smtClean="0"/>
              <a:t>3</a:t>
            </a:r>
            <a:r>
              <a:rPr lang="ru-RU" sz="2400" baseline="-25000" dirty="0" smtClean="0"/>
              <a:t>-ю</a:t>
            </a:r>
            <a:r>
              <a:rPr lang="en-US" sz="2400" dirty="0" smtClean="0"/>
              <a:t> : </a:t>
            </a:r>
            <a:r>
              <a:rPr lang="en-US" sz="2400" i="1" dirty="0" smtClean="0"/>
              <a:t>s</a:t>
            </a:r>
            <a:r>
              <a:rPr lang="en-US" sz="2400" baseline="-25000" dirty="0" smtClean="0"/>
              <a:t>4</a:t>
            </a:r>
            <a:r>
              <a:rPr lang="ru-RU" sz="2400" baseline="-25000" dirty="0" smtClean="0"/>
              <a:t>-ю</a:t>
            </a:r>
            <a:r>
              <a:rPr lang="en-US" sz="2400" dirty="0" smtClean="0"/>
              <a:t> … = 1 : </a:t>
            </a:r>
            <a:r>
              <a:rPr lang="ru-RU" sz="2400" dirty="0" smtClean="0"/>
              <a:t>3</a:t>
            </a:r>
            <a:r>
              <a:rPr lang="en-US" sz="2400" dirty="0" smtClean="0"/>
              <a:t> : </a:t>
            </a:r>
            <a:r>
              <a:rPr lang="ru-RU" sz="2400" dirty="0" smtClean="0"/>
              <a:t>5</a:t>
            </a:r>
            <a:r>
              <a:rPr lang="en-US" sz="2400" dirty="0" smtClean="0"/>
              <a:t> : </a:t>
            </a:r>
            <a:r>
              <a:rPr lang="ru-RU" sz="2400" dirty="0" smtClean="0"/>
              <a:t>7</a:t>
            </a:r>
            <a:r>
              <a:rPr lang="en-US" sz="2400" dirty="0" smtClean="0"/>
              <a:t> …</a:t>
            </a:r>
            <a:endParaRPr lang="ru-RU" sz="2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0" name="TextBox 59"/>
              <p:cNvSpPr txBox="1"/>
              <p:nvPr/>
            </p:nvSpPr>
            <p:spPr>
              <a:xfrm>
                <a:off x="1115616" y="2350190"/>
                <a:ext cx="1827359" cy="5936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ru-RU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2350190"/>
                <a:ext cx="1827359" cy="593689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0691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8" grpId="0" animBg="1"/>
      <p:bldP spid="73" grpId="0" animBg="1"/>
      <p:bldP spid="74" grpId="0"/>
      <p:bldP spid="128" grpId="0" animBg="1"/>
      <p:bldP spid="129" grpId="0" animBg="1"/>
      <p:bldP spid="130" grpId="0"/>
      <p:bldP spid="2" grpId="0"/>
      <p:bldP spid="111" grpId="0"/>
      <p:bldP spid="112" grpId="0" animBg="1"/>
      <p:bldP spid="113" grpId="0" animBg="1"/>
      <p:bldP spid="114" grpId="0"/>
      <p:bldP spid="60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3216</TotalTime>
  <Words>196</Words>
  <Application>Microsoft Office PowerPoint</Application>
  <PresentationFormat>Экран (16:9)</PresentationFormat>
  <Paragraphs>62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261</cp:revision>
  <dcterms:created xsi:type="dcterms:W3CDTF">2010-03-30T04:49:33Z</dcterms:created>
  <dcterms:modified xsi:type="dcterms:W3CDTF">2016-09-25T09:11:28Z</dcterms:modified>
</cp:coreProperties>
</file>